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Libre Franklin Black"/>
      <p:bold r:id="rId21"/>
      <p:boldItalic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iibQ6ATZSr0E5lz7U+0UnUlgM7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ibreFranklinBlack-boldItalic.fntdata"/><Relationship Id="rId10" Type="http://schemas.openxmlformats.org/officeDocument/2006/relationships/slide" Target="slides/slide5.xml"/><Relationship Id="rId21" Type="http://schemas.openxmlformats.org/officeDocument/2006/relationships/font" Target="fonts/LibreFranklinBlack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17.png"/><Relationship Id="rId13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3.png"/><Relationship Id="rId13" Type="http://schemas.openxmlformats.org/officeDocument/2006/relationships/image" Target="../media/image6.png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b="-5550" l="0" r="0" t="-55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7"/>
          <p:cNvSpPr/>
          <p:nvPr/>
        </p:nvSpPr>
        <p:spPr>
          <a:xfrm>
            <a:off x="-1763162" y="-789039"/>
            <a:ext cx="2875332" cy="3635478"/>
          </a:xfrm>
          <a:custGeom>
            <a:rect b="b" l="l" r="r" t="t"/>
            <a:pathLst>
              <a:path extrusionOk="0"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7"/>
          <p:cNvSpPr/>
          <p:nvPr/>
        </p:nvSpPr>
        <p:spPr>
          <a:xfrm>
            <a:off x="-1044801" y="9258300"/>
            <a:ext cx="5315394" cy="1913542"/>
          </a:xfrm>
          <a:custGeom>
            <a:rect b="b" l="l" r="r" t="t"/>
            <a:pathLst>
              <a:path extrusionOk="0"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/>
          <p:nvPr/>
        </p:nvSpPr>
        <p:spPr>
          <a:xfrm rot="2830164">
            <a:off x="5322070" y="8801780"/>
            <a:ext cx="3550978" cy="3705954"/>
          </a:xfrm>
          <a:custGeom>
            <a:rect b="b" l="l" r="r" t="t"/>
            <a:pathLst>
              <a:path extrusionOk="0"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7"/>
          <p:cNvSpPr/>
          <p:nvPr/>
        </p:nvSpPr>
        <p:spPr>
          <a:xfrm rot="-950933">
            <a:off x="-2582731" y="3638336"/>
            <a:ext cx="4236628" cy="4828066"/>
          </a:xfrm>
          <a:custGeom>
            <a:rect b="b" l="l" r="r" t="t"/>
            <a:pathLst>
              <a:path extrusionOk="0"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7"/>
          <p:cNvSpPr/>
          <p:nvPr/>
        </p:nvSpPr>
        <p:spPr>
          <a:xfrm>
            <a:off x="15584336" y="-1920382"/>
            <a:ext cx="4623736" cy="3907057"/>
          </a:xfrm>
          <a:custGeom>
            <a:rect b="b" l="l" r="r" t="t"/>
            <a:pathLst>
              <a:path extrusionOk="0"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7"/>
          <p:cNvSpPr/>
          <p:nvPr/>
        </p:nvSpPr>
        <p:spPr>
          <a:xfrm rot="-366315">
            <a:off x="16272866" y="2044607"/>
            <a:ext cx="3659690" cy="4299195"/>
          </a:xfrm>
          <a:custGeom>
            <a:rect b="b" l="l" r="r" t="t"/>
            <a:pathLst>
              <a:path extrusionOk="0"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4624977" y="-3611469"/>
            <a:ext cx="4567505" cy="4720935"/>
          </a:xfrm>
          <a:custGeom>
            <a:rect b="b" l="l" r="r" t="t"/>
            <a:pathLst>
              <a:path extrusionOk="0"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9924524" y="8931997"/>
            <a:ext cx="5331561" cy="3445521"/>
          </a:xfrm>
          <a:custGeom>
            <a:rect b="b" l="l" r="r" t="t"/>
            <a:pathLst>
              <a:path extrusionOk="0"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7"/>
          <p:cNvSpPr/>
          <p:nvPr/>
        </p:nvSpPr>
        <p:spPr>
          <a:xfrm>
            <a:off x="15513261" y="7125624"/>
            <a:ext cx="3869837" cy="4265352"/>
          </a:xfrm>
          <a:custGeom>
            <a:rect b="b" l="l" r="r" t="t"/>
            <a:pathLst>
              <a:path extrusionOk="0"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7"/>
          <p:cNvSpPr/>
          <p:nvPr/>
        </p:nvSpPr>
        <p:spPr>
          <a:xfrm rot="10800000">
            <a:off x="9144000" y="-1365351"/>
            <a:ext cx="6660247" cy="2730701"/>
          </a:xfrm>
          <a:custGeom>
            <a:rect b="b" l="l" r="r" t="t"/>
            <a:pathLst>
              <a:path extrusionOk="0"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/>
          <p:nvPr/>
        </p:nvSpPr>
        <p:spPr>
          <a:xfrm rot="-2611628">
            <a:off x="1608356" y="-1969747"/>
            <a:ext cx="4007991" cy="3041063"/>
          </a:xfrm>
          <a:custGeom>
            <a:rect b="b" l="l" r="r" t="t"/>
            <a:pathLst>
              <a:path extrusionOk="0"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7"/>
          <p:cNvSpPr/>
          <p:nvPr/>
        </p:nvSpPr>
        <p:spPr>
          <a:xfrm rot="4142913">
            <a:off x="12361563" y="2621106"/>
            <a:ext cx="2770524" cy="1664799"/>
          </a:xfrm>
          <a:custGeom>
            <a:rect b="b" l="l" r="r" t="t"/>
            <a:pathLst>
              <a:path extrusionOk="0" h="1664799" w="2770524">
                <a:moveTo>
                  <a:pt x="0" y="0"/>
                </a:moveTo>
                <a:lnTo>
                  <a:pt x="2770525" y="0"/>
                </a:lnTo>
                <a:lnTo>
                  <a:pt x="2770525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7"/>
          <p:cNvSpPr/>
          <p:nvPr/>
        </p:nvSpPr>
        <p:spPr>
          <a:xfrm rot="-6823717">
            <a:off x="2885331" y="6085992"/>
            <a:ext cx="2770524" cy="1664799"/>
          </a:xfrm>
          <a:custGeom>
            <a:rect b="b" l="l" r="r" t="t"/>
            <a:pathLst>
              <a:path extrusionOk="0"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7"/>
          <p:cNvSpPr/>
          <p:nvPr/>
        </p:nvSpPr>
        <p:spPr>
          <a:xfrm flipH="1">
            <a:off x="4270593" y="2612842"/>
            <a:ext cx="1467459" cy="1581362"/>
          </a:xfrm>
          <a:custGeom>
            <a:rect b="b" l="l" r="r" t="t"/>
            <a:pathLst>
              <a:path extrusionOk="0" h="1581362" w="1467459">
                <a:moveTo>
                  <a:pt x="1467459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9" y="1581362"/>
                </a:lnTo>
                <a:lnTo>
                  <a:pt x="1467459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7"/>
          <p:cNvSpPr/>
          <p:nvPr/>
        </p:nvSpPr>
        <p:spPr>
          <a:xfrm>
            <a:off x="13026394" y="6430583"/>
            <a:ext cx="1140143" cy="1228640"/>
          </a:xfrm>
          <a:custGeom>
            <a:rect b="b" l="l" r="r" t="t"/>
            <a:pathLst>
              <a:path extrusionOk="0"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7"/>
          <p:cNvSpPr txBox="1"/>
          <p:nvPr>
            <p:ph type="ctrTitle"/>
          </p:nvPr>
        </p:nvSpPr>
        <p:spPr>
          <a:xfrm>
            <a:off x="5306282" y="415777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  <a:defRPr sz="72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" type="subTitle"/>
          </p:nvPr>
        </p:nvSpPr>
        <p:spPr>
          <a:xfrm>
            <a:off x="5992082" y="639464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8"/>
          <p:cNvSpPr/>
          <p:nvPr/>
        </p:nvSpPr>
        <p:spPr>
          <a:xfrm>
            <a:off x="387011" y="7277099"/>
            <a:ext cx="2356189" cy="2070185"/>
          </a:xfrm>
          <a:custGeom>
            <a:rect b="b" l="l" r="r" t="t"/>
            <a:pathLst>
              <a:path extrusionOk="0" h="2839254" w="3485691">
                <a:moveTo>
                  <a:pt x="0" y="0"/>
                </a:moveTo>
                <a:lnTo>
                  <a:pt x="3485691" y="0"/>
                </a:lnTo>
                <a:lnTo>
                  <a:pt x="3485691" y="2839254"/>
                </a:lnTo>
                <a:lnTo>
                  <a:pt x="0" y="28392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19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41" name="Google Shape;41;p19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FF91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9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9"/>
          <p:cNvSpPr/>
          <p:nvPr/>
        </p:nvSpPr>
        <p:spPr>
          <a:xfrm>
            <a:off x="14663888" y="488266"/>
            <a:ext cx="3043893" cy="2844656"/>
          </a:xfrm>
          <a:custGeom>
            <a:rect b="b" l="l" r="r" t="t"/>
            <a:pathLst>
              <a:path extrusionOk="0" h="2844656" w="3043893">
                <a:moveTo>
                  <a:pt x="0" y="0"/>
                </a:moveTo>
                <a:lnTo>
                  <a:pt x="3043893" y="0"/>
                </a:lnTo>
                <a:lnTo>
                  <a:pt x="3043893" y="2844656"/>
                </a:lnTo>
                <a:lnTo>
                  <a:pt x="0" y="2844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1" sz="40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" type="body"/>
          </p:nvPr>
        </p:nvSpPr>
        <p:spPr>
          <a:xfrm>
            <a:off x="1600200" y="2705100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1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57" name="Google Shape;57;p21"/>
            <p:cNvSpPr/>
            <p:nvPr/>
          </p:nvSpPr>
          <p:spPr>
            <a:xfrm>
              <a:off x="0" y="0"/>
              <a:ext cx="4274726" cy="2167467"/>
            </a:xfrm>
            <a:custGeom>
              <a:rect b="b" l="l" r="r" t="t"/>
              <a:pathLst>
                <a:path extrusionOk="0" h="2167467" w="4274726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21"/>
          <p:cNvSpPr/>
          <p:nvPr/>
        </p:nvSpPr>
        <p:spPr>
          <a:xfrm>
            <a:off x="14663888" y="488266"/>
            <a:ext cx="3043893" cy="2844656"/>
          </a:xfrm>
          <a:custGeom>
            <a:rect b="b" l="l" r="r" t="t"/>
            <a:pathLst>
              <a:path extrusionOk="0" h="2844656" w="3043893">
                <a:moveTo>
                  <a:pt x="0" y="0"/>
                </a:moveTo>
                <a:lnTo>
                  <a:pt x="3043893" y="0"/>
                </a:lnTo>
                <a:lnTo>
                  <a:pt x="3043893" y="2844656"/>
                </a:lnTo>
                <a:lnTo>
                  <a:pt x="0" y="2844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1" sz="4000" cap="none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5029200" y="41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2"/>
          <p:cNvSpPr/>
          <p:nvPr/>
        </p:nvSpPr>
        <p:spPr>
          <a:xfrm>
            <a:off x="14521941" y="6045856"/>
            <a:ext cx="3526078" cy="3513256"/>
          </a:xfrm>
          <a:custGeom>
            <a:rect b="b" l="l" r="r" t="t"/>
            <a:pathLst>
              <a:path extrusionOk="0" h="3513256" w="3526078">
                <a:moveTo>
                  <a:pt x="0" y="0"/>
                </a:moveTo>
                <a:lnTo>
                  <a:pt x="3526078" y="0"/>
                </a:lnTo>
                <a:lnTo>
                  <a:pt x="3526078" y="3513256"/>
                </a:lnTo>
                <a:lnTo>
                  <a:pt x="0" y="3513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/>
          <p:nvPr/>
        </p:nvSpPr>
        <p:spPr>
          <a:xfrm>
            <a:off x="2054643" y="2973705"/>
            <a:ext cx="6940374" cy="6132766"/>
          </a:xfrm>
          <a:custGeom>
            <a:rect b="b" l="l" r="r" t="t"/>
            <a:pathLst>
              <a:path extrusionOk="0" h="6132766" w="6940374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3"/>
          <p:cNvSpPr/>
          <p:nvPr/>
        </p:nvSpPr>
        <p:spPr>
          <a:xfrm>
            <a:off x="9292983" y="2973705"/>
            <a:ext cx="6940374" cy="6132766"/>
          </a:xfrm>
          <a:custGeom>
            <a:rect b="b" l="l" r="r" t="t"/>
            <a:pathLst>
              <a:path extrusionOk="0" h="6132766" w="6940374">
                <a:moveTo>
                  <a:pt x="0" y="0"/>
                </a:moveTo>
                <a:lnTo>
                  <a:pt x="6940374" y="0"/>
                </a:lnTo>
                <a:lnTo>
                  <a:pt x="6940374" y="6132766"/>
                </a:lnTo>
                <a:lnTo>
                  <a:pt x="0" y="6132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3"/>
          <p:cNvSpPr txBox="1"/>
          <p:nvPr>
            <p:ph type="title"/>
          </p:nvPr>
        </p:nvSpPr>
        <p:spPr>
          <a:xfrm>
            <a:off x="4880217" y="10125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" type="body"/>
          </p:nvPr>
        </p:nvSpPr>
        <p:spPr>
          <a:xfrm>
            <a:off x="3103772" y="34671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23"/>
          <p:cNvSpPr txBox="1"/>
          <p:nvPr>
            <p:ph idx="2" type="body"/>
          </p:nvPr>
        </p:nvSpPr>
        <p:spPr>
          <a:xfrm>
            <a:off x="10743870" y="3580828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 amt="50000"/>
            </a:blip>
            <a:stretch>
              <a:fillRect b="-5550" l="0" r="0" t="-55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4"/>
          <p:cNvSpPr/>
          <p:nvPr/>
        </p:nvSpPr>
        <p:spPr>
          <a:xfrm>
            <a:off x="-1763162" y="-789039"/>
            <a:ext cx="2875332" cy="3635478"/>
          </a:xfrm>
          <a:custGeom>
            <a:rect b="b" l="l" r="r" t="t"/>
            <a:pathLst>
              <a:path extrusionOk="0" h="3635478" w="2875332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4"/>
          <p:cNvSpPr/>
          <p:nvPr/>
        </p:nvSpPr>
        <p:spPr>
          <a:xfrm>
            <a:off x="-1044801" y="9258300"/>
            <a:ext cx="5315394" cy="1913542"/>
          </a:xfrm>
          <a:custGeom>
            <a:rect b="b" l="l" r="r" t="t"/>
            <a:pathLst>
              <a:path extrusionOk="0" h="1913542" w="5315394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4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888"/>
              <a:buFont typeface="Arial"/>
              <a:buNone/>
            </a:pPr>
            <a:r>
              <a:rPr b="0" i="0" lang="en-US" sz="18888" u="none" cap="none" strike="noStrike">
                <a:solidFill>
                  <a:srgbClr val="0B4E7C"/>
                </a:solidFill>
                <a:latin typeface="Arial"/>
                <a:ea typeface="Arial"/>
                <a:cs typeface="Arial"/>
                <a:sym typeface="Arial"/>
              </a:rPr>
              <a:t>THANK YOU VERY MUCH!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4"/>
          <p:cNvSpPr/>
          <p:nvPr/>
        </p:nvSpPr>
        <p:spPr>
          <a:xfrm rot="2830164">
            <a:off x="5322070" y="8801780"/>
            <a:ext cx="3550978" cy="3705954"/>
          </a:xfrm>
          <a:custGeom>
            <a:rect b="b" l="l" r="r" t="t"/>
            <a:pathLst>
              <a:path extrusionOk="0"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4"/>
          <p:cNvSpPr/>
          <p:nvPr/>
        </p:nvSpPr>
        <p:spPr>
          <a:xfrm rot="-950933">
            <a:off x="-2582731" y="3638336"/>
            <a:ext cx="4236628" cy="4828066"/>
          </a:xfrm>
          <a:custGeom>
            <a:rect b="b" l="l" r="r" t="t"/>
            <a:pathLst>
              <a:path extrusionOk="0" h="4828066" w="4236628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4"/>
          <p:cNvSpPr/>
          <p:nvPr/>
        </p:nvSpPr>
        <p:spPr>
          <a:xfrm>
            <a:off x="15584336" y="-1920382"/>
            <a:ext cx="4623736" cy="3907057"/>
          </a:xfrm>
          <a:custGeom>
            <a:rect b="b" l="l" r="r" t="t"/>
            <a:pathLst>
              <a:path extrusionOk="0" h="3907057" w="4623736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4"/>
          <p:cNvSpPr/>
          <p:nvPr/>
        </p:nvSpPr>
        <p:spPr>
          <a:xfrm rot="-366315">
            <a:off x="16272866" y="2044607"/>
            <a:ext cx="3659690" cy="4299195"/>
          </a:xfrm>
          <a:custGeom>
            <a:rect b="b" l="l" r="r" t="t"/>
            <a:pathLst>
              <a:path extrusionOk="0" h="4299195" w="3659690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4624977" y="-3611469"/>
            <a:ext cx="4567505" cy="4720935"/>
          </a:xfrm>
          <a:custGeom>
            <a:rect b="b" l="l" r="r" t="t"/>
            <a:pathLst>
              <a:path extrusionOk="0"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4"/>
          <p:cNvSpPr/>
          <p:nvPr/>
        </p:nvSpPr>
        <p:spPr>
          <a:xfrm>
            <a:off x="9924524" y="8931997"/>
            <a:ext cx="5331561" cy="3445521"/>
          </a:xfrm>
          <a:custGeom>
            <a:rect b="b" l="l" r="r" t="t"/>
            <a:pathLst>
              <a:path extrusionOk="0"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/>
          <p:nvPr/>
        </p:nvSpPr>
        <p:spPr>
          <a:xfrm>
            <a:off x="15513261" y="7125624"/>
            <a:ext cx="3869837" cy="4265352"/>
          </a:xfrm>
          <a:custGeom>
            <a:rect b="b" l="l" r="r" t="t"/>
            <a:pathLst>
              <a:path extrusionOk="0"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4"/>
          <p:cNvSpPr/>
          <p:nvPr/>
        </p:nvSpPr>
        <p:spPr>
          <a:xfrm rot="10800000">
            <a:off x="9144000" y="-1365351"/>
            <a:ext cx="6660247" cy="2730701"/>
          </a:xfrm>
          <a:custGeom>
            <a:rect b="b" l="l" r="r" t="t"/>
            <a:pathLst>
              <a:path extrusionOk="0"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4"/>
          <p:cNvSpPr/>
          <p:nvPr/>
        </p:nvSpPr>
        <p:spPr>
          <a:xfrm rot="-2611628">
            <a:off x="1608356" y="-1969747"/>
            <a:ext cx="4007991" cy="3041063"/>
          </a:xfrm>
          <a:custGeom>
            <a:rect b="b" l="l" r="r" t="t"/>
            <a:pathLst>
              <a:path extrusionOk="0" h="3041063" w="4007991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/>
          <p:nvPr/>
        </p:nvSpPr>
        <p:spPr>
          <a:xfrm rot="3439542">
            <a:off x="12477745" y="2571123"/>
            <a:ext cx="2770524" cy="1664799"/>
          </a:xfrm>
          <a:custGeom>
            <a:rect b="b" l="l" r="r" t="t"/>
            <a:pathLst>
              <a:path extrusionOk="0"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4"/>
          <p:cNvSpPr/>
          <p:nvPr/>
        </p:nvSpPr>
        <p:spPr>
          <a:xfrm rot="-7235282">
            <a:off x="3033323" y="6293225"/>
            <a:ext cx="2770524" cy="1664799"/>
          </a:xfrm>
          <a:custGeom>
            <a:rect b="b" l="l" r="r" t="t"/>
            <a:pathLst>
              <a:path extrusionOk="0" h="1664799" w="2770524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4"/>
          <p:cNvSpPr/>
          <p:nvPr/>
        </p:nvSpPr>
        <p:spPr>
          <a:xfrm flipH="1">
            <a:off x="4270593" y="2757734"/>
            <a:ext cx="1198548" cy="1291578"/>
          </a:xfrm>
          <a:custGeom>
            <a:rect b="b" l="l" r="r" t="t"/>
            <a:pathLst>
              <a:path extrusionOk="0" h="1291578" w="119854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/>
          <p:nvPr/>
        </p:nvSpPr>
        <p:spPr>
          <a:xfrm>
            <a:off x="12722864" y="6511304"/>
            <a:ext cx="1140143" cy="1228640"/>
          </a:xfrm>
          <a:custGeom>
            <a:rect b="b" l="l" r="r" t="t"/>
            <a:pathLst>
              <a:path extrusionOk="0" h="1228640" w="1140143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>
              <a:alphaModFix amt="50000"/>
            </a:blip>
            <a:stretch>
              <a:fillRect b="-5550" l="0" r="0" t="-55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6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  <a:defRPr b="0" i="0" sz="4400" u="none" cap="none" strike="noStrike">
                <a:solidFill>
                  <a:schemeClr val="dk1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1600200" y="2705100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4648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1" type="ftr"/>
          </p:nvPr>
        </p:nvSpPr>
        <p:spPr>
          <a:xfrm>
            <a:off x="7315200" y="982979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10744200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jp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jpg"/><Relationship Id="rId4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jp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type="ctrTitle"/>
          </p:nvPr>
        </p:nvSpPr>
        <p:spPr>
          <a:xfrm>
            <a:off x="5306282" y="415777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</a:pPr>
            <a:r>
              <a:rPr lang="en-US"/>
              <a:t>Trash Sorting AI</a:t>
            </a:r>
            <a:endParaRPr/>
          </a:p>
        </p:txBody>
      </p:sp>
      <p:sp>
        <p:nvSpPr>
          <p:cNvPr id="106" name="Google Shape;106;p1"/>
          <p:cNvSpPr txBox="1"/>
          <p:nvPr>
            <p:ph idx="1" type="subTitle"/>
          </p:nvPr>
        </p:nvSpPr>
        <p:spPr>
          <a:xfrm>
            <a:off x="5992082" y="639464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By Iris</a:t>
            </a:r>
            <a:r>
              <a:rPr lang="en-US"/>
              <a:t> </a:t>
            </a:r>
            <a:r>
              <a:rPr lang="en-US"/>
              <a:t>and Ryan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</a:pPr>
            <a:r>
              <a:rPr lang="en-US"/>
              <a:t>Model chosen:</a:t>
            </a:r>
            <a:endParaRPr/>
          </a:p>
        </p:txBody>
      </p:sp>
      <p:sp>
        <p:nvSpPr>
          <p:cNvPr id="186" name="Google Shape;186;p10"/>
          <p:cNvSpPr txBox="1"/>
          <p:nvPr>
            <p:ph idx="1" type="body"/>
          </p:nvPr>
        </p:nvSpPr>
        <p:spPr>
          <a:xfrm>
            <a:off x="1262925" y="2705100"/>
            <a:ext cx="9076800" cy="7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We used the application “ teacheable machine” as the machine learning application to detect the type of trash.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Next we use “pictoblox” as an application to make use of the code that detects the type of trash, the app that will say out the type of trash</a:t>
            </a:r>
            <a:endParaRPr/>
          </a:p>
        </p:txBody>
      </p:sp>
      <p:pic>
        <p:nvPicPr>
          <p:cNvPr id="187" name="Google Shape;18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4174" y="2324100"/>
            <a:ext cx="7210818" cy="71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CHAPTER 4: EVALUATION</a:t>
            </a:r>
            <a:endParaRPr/>
          </a:p>
        </p:txBody>
      </p:sp>
      <p:sp>
        <p:nvSpPr>
          <p:cNvPr id="193" name="Google Shape;193;p11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94" name="Google Shape;19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100" y="4205275"/>
            <a:ext cx="4288253" cy="46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ibre Franklin Black"/>
              <a:buNone/>
            </a:pPr>
            <a:r>
              <a:rPr lang="en-US"/>
              <a:t>Description of Evaluation results</a:t>
            </a:r>
            <a:endParaRPr/>
          </a:p>
        </p:txBody>
      </p:sp>
      <p:sp>
        <p:nvSpPr>
          <p:cNvPr id="200" name="Google Shape;200;p12"/>
          <p:cNvSpPr txBox="1"/>
          <p:nvPr>
            <p:ph idx="1" type="body"/>
          </p:nvPr>
        </p:nvSpPr>
        <p:spPr>
          <a:xfrm>
            <a:off x="1600200" y="2705100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lang="en-US"/>
              <a:t>Our model was able to detect the correct trash. Being able to detect the correct type of trash most of the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lang="en-US"/>
              <a:t>Whenever it is unable to detect, it will detect as miscellaneous which reduces the harm from detecting the wrong item</a:t>
            </a:r>
            <a:endParaRPr/>
          </a:p>
        </p:txBody>
      </p:sp>
      <p:pic>
        <p:nvPicPr>
          <p:cNvPr id="201" name="Google Shape;20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229" y="4791351"/>
            <a:ext cx="7635549" cy="509782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>
                <a:solidFill>
                  <a:schemeClr val="lt1"/>
                </a:solidFill>
              </a:rPr>
              <a:t>CONCLUSION: HOW WOULD YOU DEPLOY THE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13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</a:pPr>
            <a:r>
              <a:rPr lang="en-US"/>
              <a:t>Model Deployed to….</a:t>
            </a:r>
            <a:endParaRPr/>
          </a:p>
        </p:txBody>
      </p:sp>
      <p:sp>
        <p:nvSpPr>
          <p:cNvPr id="213" name="Google Shape;213;p14"/>
          <p:cNvSpPr txBox="1"/>
          <p:nvPr>
            <p:ph idx="1" type="body"/>
          </p:nvPr>
        </p:nvSpPr>
        <p:spPr>
          <a:xfrm>
            <a:off x="1595850" y="2705100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We will deploy our model to an app that people can download and use on their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Phones. This will allow them to easily scan their trash before they throw it, allowing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them to detect what type of trash it is, allowing them to throw the right type of trash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into the right recycling bins. This promotes greater </a:t>
            </a:r>
            <a:r>
              <a:rPr lang="en-US"/>
              <a:t>environmental</a:t>
            </a:r>
            <a:r>
              <a:rPr lang="en-US"/>
              <a:t> friendliness :)</a:t>
            </a:r>
            <a:endParaRPr/>
          </a:p>
        </p:txBody>
      </p:sp>
      <p:pic>
        <p:nvPicPr>
          <p:cNvPr id="214" name="Google Shape;2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066" y="4907226"/>
            <a:ext cx="6529174" cy="435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6403" y="4907226"/>
            <a:ext cx="4593300" cy="43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/>
          <p:nvPr>
            <p:ph type="ctrTitle"/>
          </p:nvPr>
        </p:nvSpPr>
        <p:spPr>
          <a:xfrm>
            <a:off x="5306282" y="415777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 Black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21" name="Google Shape;221;p15"/>
          <p:cNvSpPr txBox="1"/>
          <p:nvPr>
            <p:ph idx="1" type="subTitle"/>
          </p:nvPr>
        </p:nvSpPr>
        <p:spPr>
          <a:xfrm>
            <a:off x="5992082" y="6394641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Credits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12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5550" l="0" r="0" t="-55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503758" y="981075"/>
            <a:ext cx="152805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lang="en-US" sz="9000">
                <a:solidFill>
                  <a:srgbClr val="0B4E7C"/>
                </a:solidFill>
              </a:rPr>
              <a:t>Flow of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6888528" y="2769870"/>
            <a:ext cx="4513346" cy="3044457"/>
          </a:xfrm>
          <a:custGeom>
            <a:rect b="b" l="l" r="r" t="t"/>
            <a:pathLst>
              <a:path extrusionOk="0" h="3044457" w="4513346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9280803" y="6183656"/>
            <a:ext cx="4513346" cy="3044457"/>
          </a:xfrm>
          <a:custGeom>
            <a:rect b="b" l="l" r="r" t="t"/>
            <a:pathLst>
              <a:path extrusionOk="0" h="3044457" w="4513346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11812448" y="2769870"/>
            <a:ext cx="4513346" cy="3044457"/>
          </a:xfrm>
          <a:custGeom>
            <a:rect b="b" l="l" r="r" t="t"/>
            <a:pathLst>
              <a:path extrusionOk="0" h="3044457" w="4513346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962205" y="2769870"/>
            <a:ext cx="4513346" cy="3044457"/>
          </a:xfrm>
          <a:custGeom>
            <a:rect b="b" l="l" r="r" t="t"/>
            <a:pathLst>
              <a:path extrusionOk="0" h="3044457" w="4513346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4354555" y="6183656"/>
            <a:ext cx="4513346" cy="3044457"/>
          </a:xfrm>
          <a:custGeom>
            <a:rect b="b" l="l" r="r" t="t"/>
            <a:pathLst>
              <a:path extrusionOk="0" h="3044457" w="4513346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3247292" y="3222824"/>
            <a:ext cx="1943173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8172414" y="3222824"/>
            <a:ext cx="1943173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13097535" y="3222824"/>
            <a:ext cx="1943173" cy="754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0565914" y="6673579"/>
            <a:ext cx="194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 txBox="1"/>
          <p:nvPr/>
        </p:nvSpPr>
        <p:spPr>
          <a:xfrm>
            <a:off x="5639668" y="6673566"/>
            <a:ext cx="1943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2684725" y="4120125"/>
            <a:ext cx="30303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Introduction</a:t>
            </a:r>
            <a:endParaRPr b="1" sz="3600" u="sng">
              <a:solidFill>
                <a:schemeClr val="lt1"/>
              </a:solidFill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7233438" y="4120125"/>
            <a:ext cx="38211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Data Gathering</a:t>
            </a:r>
            <a:endParaRPr b="1" sz="3600" u="sng">
              <a:solidFill>
                <a:schemeClr val="lt1"/>
              </a:solidFill>
            </a:endParaRPr>
          </a:p>
        </p:txBody>
      </p:sp>
      <p:sp>
        <p:nvSpPr>
          <p:cNvPr id="125" name="Google Shape;125;p2"/>
          <p:cNvSpPr txBox="1"/>
          <p:nvPr/>
        </p:nvSpPr>
        <p:spPr>
          <a:xfrm>
            <a:off x="12575375" y="4145925"/>
            <a:ext cx="3030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Preparation</a:t>
            </a:r>
            <a:endParaRPr b="1" sz="3600" u="sng">
              <a:solidFill>
                <a:schemeClr val="lt1"/>
              </a:solidFill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5348675" y="7549125"/>
            <a:ext cx="2525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Evaluation</a:t>
            </a:r>
            <a:endParaRPr b="1" sz="3600" u="sng">
              <a:solidFill>
                <a:schemeClr val="lt1"/>
              </a:solidFill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0499650" y="7735175"/>
            <a:ext cx="78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"/>
          <p:cNvSpPr txBox="1"/>
          <p:nvPr/>
        </p:nvSpPr>
        <p:spPr>
          <a:xfrm>
            <a:off x="10022325" y="7549113"/>
            <a:ext cx="3030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lt1"/>
                </a:solidFill>
              </a:rPr>
              <a:t>Deployment</a:t>
            </a:r>
            <a:endParaRPr b="1" sz="36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title"/>
          </p:nvPr>
        </p:nvSpPr>
        <p:spPr>
          <a:xfrm>
            <a:off x="1218488" y="1106475"/>
            <a:ext cx="144414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What is this about?</a:t>
            </a:r>
            <a:endParaRPr/>
          </a:p>
        </p:txBody>
      </p:sp>
      <p:sp>
        <p:nvSpPr>
          <p:cNvPr id="134" name="Google Shape;134;p3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35" name="Google Shape;13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25" y="1929825"/>
            <a:ext cx="7181200" cy="4570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7925" y="4357677"/>
            <a:ext cx="8155777" cy="45708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909096" y="22417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</a:pPr>
            <a:r>
              <a:rPr lang="en-US" u="sng"/>
              <a:t>How?</a:t>
            </a:r>
            <a:endParaRPr u="sng"/>
          </a:p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909100" y="1367175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can sort trash into different categories ( Plastic bottles, metal cans, glass bottles, paper, cardboard, plastic bags, etc)</a:t>
            </a:r>
            <a:endParaRPr/>
          </a:p>
          <a:p>
            <a:pPr indent="-25400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45720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/>
              <a:t>People can use our project to detect the type of trash, thus helping them throw the correct trash into the correct recycling bins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25" y="4035524"/>
            <a:ext cx="7742275" cy="58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>
                <a:solidFill>
                  <a:schemeClr val="lt1"/>
                </a:solidFill>
              </a:rPr>
              <a:t>CHAPTER 1: GATHERING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5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50" name="Google Shape;15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700" y="1865619"/>
            <a:ext cx="5323375" cy="655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>
            <p:ph type="title"/>
          </p:nvPr>
        </p:nvSpPr>
        <p:spPr>
          <a:xfrm>
            <a:off x="1595846" y="1181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</a:pPr>
            <a:r>
              <a:rPr lang="en-US"/>
              <a:t>Description of Data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762000" y="2552700"/>
            <a:ext cx="155448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3200"/>
              <a:buFont typeface="Arial"/>
              <a:buChar char="•"/>
            </a:pPr>
            <a:r>
              <a:rPr lang="en-US"/>
              <a:t>We collected our own rubbish as well as googled for online images for different types of rubbish like plastic bottles, metal cans…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7" name="Google Shape;1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150" y="4024925"/>
            <a:ext cx="5545700" cy="5887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1426" y="3818363"/>
            <a:ext cx="5040650" cy="6300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/>
          <p:nvPr>
            <p:ph type="title"/>
          </p:nvPr>
        </p:nvSpPr>
        <p:spPr>
          <a:xfrm>
            <a:off x="1484313" y="4406900"/>
            <a:ext cx="14441400" cy="30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/>
              <a:t>CHAPTER 2: PREPARING DATA</a:t>
            </a:r>
            <a:endParaRPr/>
          </a:p>
        </p:txBody>
      </p:sp>
      <p:sp>
        <p:nvSpPr>
          <p:cNvPr id="164" name="Google Shape;164;p7"/>
          <p:cNvSpPr txBox="1"/>
          <p:nvPr>
            <p:ph idx="1" type="body"/>
          </p:nvPr>
        </p:nvSpPr>
        <p:spPr>
          <a:xfrm>
            <a:off x="1484314" y="5338500"/>
            <a:ext cx="14441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wow</a:t>
            </a:r>
            <a:r>
              <a:rPr lang="en-US"/>
              <a:t>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wow</a:t>
            </a:r>
            <a:endParaRPr b="1"/>
          </a:p>
        </p:txBody>
      </p:sp>
      <p:pic>
        <p:nvPicPr>
          <p:cNvPr id="165" name="Google Shape;16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2050" y="3429000"/>
            <a:ext cx="6155555" cy="41021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4">
            <a:alphaModFix/>
          </a:blip>
          <a:srcRect b="21482" l="17654" r="17654" t="3352"/>
          <a:stretch/>
        </p:blipFill>
        <p:spPr>
          <a:xfrm>
            <a:off x="4135925" y="1147200"/>
            <a:ext cx="3962574" cy="28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/>
          <p:nvPr>
            <p:ph type="title"/>
          </p:nvPr>
        </p:nvSpPr>
        <p:spPr>
          <a:xfrm>
            <a:off x="5029200" y="41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Black"/>
              <a:buNone/>
            </a:pPr>
            <a:r>
              <a:rPr lang="en-US"/>
              <a:t>Sorting using AI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1600200" y="2095500"/>
            <a:ext cx="9144000" cy="2062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teachable machine application, we categorised the type of trash.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8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also created a section of the undetectable, miscellaneous types of trash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4304376"/>
            <a:ext cx="10591800" cy="5150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>
            <p:ph type="title"/>
          </p:nvPr>
        </p:nvSpPr>
        <p:spPr>
          <a:xfrm>
            <a:off x="1484313" y="4406900"/>
            <a:ext cx="14441487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</a:pPr>
            <a:r>
              <a:rPr lang="en-US">
                <a:solidFill>
                  <a:schemeClr val="lt1"/>
                </a:solidFill>
              </a:rPr>
              <a:t>CHAPTER 3: CHOOSING A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9"/>
          <p:cNvSpPr txBox="1"/>
          <p:nvPr>
            <p:ph idx="1" type="body"/>
          </p:nvPr>
        </p:nvSpPr>
        <p:spPr>
          <a:xfrm>
            <a:off x="1484314" y="2705100"/>
            <a:ext cx="14441486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375" y="3429000"/>
            <a:ext cx="5423795" cy="527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